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4"/>
  </p:notesMasterIdLst>
  <p:sldIdLst>
    <p:sldId id="273" r:id="rId4"/>
    <p:sldId id="293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78" r:id="rId1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F056-0D42-F043-8252-878F7E5E7638}" type="datetimeFigureOut">
              <a:rPr lang="en-NL" smtClean="0"/>
              <a:t>02/12/2024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C7C22-ED4F-3942-AD9B-3302115BA1A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19704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CC438A9-A7F2-0B4A-2F95-6A917604C3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08551" y="0"/>
            <a:ext cx="7283450" cy="6858000"/>
          </a:xfrm>
        </p:spPr>
        <p:txBody>
          <a:bodyPr anchor="ctr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endParaRPr lang="en-NL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F668B1-6292-ED19-E646-C5CDB0A565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042" y="1626919"/>
            <a:ext cx="4549731" cy="1920621"/>
          </a:xfrm>
        </p:spPr>
        <p:txBody>
          <a:bodyPr anchor="b">
            <a:normAutofit/>
          </a:bodyPr>
          <a:lstStyle>
            <a:lvl1pPr algn="l">
              <a:defRPr sz="40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Title</a:t>
            </a:r>
            <a:endParaRPr lang="nl-NL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1D84A81-F6D8-A76E-6D0D-40F5181031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6042" y="3611261"/>
            <a:ext cx="4549731" cy="610193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</a:t>
            </a:r>
            <a:endParaRPr lang="nl-NL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8FE13F5-C67F-EE10-23A6-1538348E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17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2"/>
                </a:solidFill>
                <a:latin typeface="Fira Sans" panose="020B05030500000200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08/02/2024</a:t>
            </a:r>
            <a:endParaRPr lang="en-NL" dirty="0"/>
          </a:p>
        </p:txBody>
      </p:sp>
      <p:pic>
        <p:nvPicPr>
          <p:cNvPr id="2" name="Picture 1" descr="A blue and orange logo&#10;&#10;Description automatically generated">
            <a:extLst>
              <a:ext uri="{FF2B5EF4-FFF2-40B4-BE49-F238E27FC236}">
                <a16:creationId xmlns:a16="http://schemas.microsoft.com/office/drawing/2014/main" id="{93D865BC-1479-8349-8C66-E43C069265EC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073305" cy="118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38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oranje_1 kolom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>
            <a:extLst>
              <a:ext uri="{FF2B5EF4-FFF2-40B4-BE49-F238E27FC236}">
                <a16:creationId xmlns:a16="http://schemas.microsoft.com/office/drawing/2014/main" id="{A3BB1D11-61E5-48C9-FEA8-F30EACA584E6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2000"/>
          </a:blip>
          <a:srcRect l="29190" b="23608"/>
          <a:stretch/>
        </p:blipFill>
        <p:spPr>
          <a:xfrm>
            <a:off x="1" y="5586153"/>
            <a:ext cx="12191999" cy="127184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056DA98-5986-1FDB-B44C-F5D81AEACA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BBC18484-C252-C4F3-4645-1B7849031E46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1F6D67B-7D55-E3A1-D355-C6256345D9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AEAEE7AB-582E-D2FF-C68B-20F245CB5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4303" y="1766888"/>
            <a:ext cx="4970462" cy="4265612"/>
          </a:xfrm>
        </p:spPr>
        <p:txBody>
          <a:bodyPr anchor="ctr" anchorCtr="0">
            <a:normAutofit/>
          </a:bodyPr>
          <a:lstStyle>
            <a:lvl1pPr algn="ctr">
              <a:defRPr sz="1800" b="0" i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52814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eel_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3000"/>
          </a:blip>
          <a:srcRect l="29190" b="23608"/>
          <a:stretch/>
        </p:blipFill>
        <p:spPr>
          <a:xfrm>
            <a:off x="-1" y="5586153"/>
            <a:ext cx="12191999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9686815-9E0D-C0A5-BACF-522563DB5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5CAC23B-B9B8-6BA4-97ED-5391D84E70F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340B9044-41A5-B6B8-D535-E7A76FA8A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9216997" cy="426517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2225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eel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3000"/>
          </a:blip>
          <a:srcRect l="29190" b="23608"/>
          <a:stretch/>
        </p:blipFill>
        <p:spPr>
          <a:xfrm>
            <a:off x="-1" y="5586153"/>
            <a:ext cx="12191999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9686815-9E0D-C0A5-BACF-522563DB5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5CAC23B-B9B8-6BA4-97ED-5391D84E70F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6F0675E4-32AF-EECF-B62C-8A27BAA023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3935AB7B-1443-6CC0-9740-99E2EED20F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84302" y="1767329"/>
            <a:ext cx="4996497" cy="426517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792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eel_1 kolom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3000"/>
          </a:blip>
          <a:srcRect l="29190" b="23608"/>
          <a:stretch/>
        </p:blipFill>
        <p:spPr>
          <a:xfrm>
            <a:off x="-1" y="5586153"/>
            <a:ext cx="12191999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9686815-9E0D-C0A5-BACF-522563DB5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5CAC23B-B9B8-6BA4-97ED-5391D84E70F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71BC41A7-239B-194F-63BD-F226955BAA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7891B6DB-024F-7BBD-09E0-0F19DE42B4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4303" y="1766888"/>
            <a:ext cx="4970462" cy="4265612"/>
          </a:xfrm>
        </p:spPr>
        <p:txBody>
          <a:bodyPr anchor="ctr" anchorCtr="0">
            <a:normAutofit/>
          </a:bodyPr>
          <a:lstStyle>
            <a:lvl1pPr algn="ctr">
              <a:defRPr sz="1800" b="0" i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34653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roen_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2000"/>
          </a:blip>
          <a:srcRect l="29190" b="23608"/>
          <a:stretch/>
        </p:blipFill>
        <p:spPr>
          <a:xfrm>
            <a:off x="0" y="5586153"/>
            <a:ext cx="12191998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48526C-77F9-B99D-EF6C-9AC8DBD71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6BA3F39-514E-371B-9B48-FD20D5E3E04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0C8D4F8-D41E-8BCA-591F-0EBC48FD2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9216997" cy="426517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6836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roen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>
            <a:extLst>
              <a:ext uri="{FF2B5EF4-FFF2-40B4-BE49-F238E27FC236}">
                <a16:creationId xmlns:a16="http://schemas.microsoft.com/office/drawing/2014/main" id="{115A9E98-DF5A-396D-B129-21DD941CFDDA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2000"/>
          </a:blip>
          <a:srcRect l="29190" b="23608"/>
          <a:stretch/>
        </p:blipFill>
        <p:spPr>
          <a:xfrm>
            <a:off x="0" y="5586153"/>
            <a:ext cx="12191998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48526C-77F9-B99D-EF6C-9AC8DBD71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6BA3F39-514E-371B-9B48-FD20D5E3E04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17EDAED0-33D5-5B1A-9893-BA78F29400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652D4577-B71A-B2DD-BADA-C51FCE3DA6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84302" y="1767329"/>
            <a:ext cx="4996497" cy="426517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7009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groen_2 kolom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>
            <a:extLst>
              <a:ext uri="{FF2B5EF4-FFF2-40B4-BE49-F238E27FC236}">
                <a16:creationId xmlns:a16="http://schemas.microsoft.com/office/drawing/2014/main" id="{C3A00394-3FF1-32AC-802C-103301564393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2000"/>
          </a:blip>
          <a:srcRect l="29190" b="23608"/>
          <a:stretch/>
        </p:blipFill>
        <p:spPr>
          <a:xfrm>
            <a:off x="0" y="5586153"/>
            <a:ext cx="12191998" cy="12718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48526C-77F9-B99D-EF6C-9AC8DBD71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6BA3F39-514E-371B-9B48-FD20D5E3E048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80B5639-E24F-4656-996B-3A485654E9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AAFF3DAF-7768-E87F-9545-488A12DE48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4303" y="1766888"/>
            <a:ext cx="4970462" cy="4265612"/>
          </a:xfrm>
        </p:spPr>
        <p:txBody>
          <a:bodyPr anchor="ctr" anchorCtr="0">
            <a:normAutofit/>
          </a:bodyPr>
          <a:lstStyle>
            <a:lvl1pPr algn="ctr">
              <a:defRPr sz="1800" b="0" i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586089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licht groen_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5000"/>
          </a:blip>
          <a:srcRect l="29190" b="23608"/>
          <a:stretch/>
        </p:blipFill>
        <p:spPr>
          <a:xfrm>
            <a:off x="0" y="5586152"/>
            <a:ext cx="12191998" cy="127184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232F726-73E8-B0F1-1F72-0AB21D0BB7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11" name="Picture 10" descr="A blue and orange logo&#10;&#10;Description automatically generated">
            <a:extLst>
              <a:ext uri="{FF2B5EF4-FFF2-40B4-BE49-F238E27FC236}">
                <a16:creationId xmlns:a16="http://schemas.microsoft.com/office/drawing/2014/main" id="{00A3FA90-2BC1-9EB9-D888-D9680972346E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462B88F-4F36-86CD-18BC-79E9881991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9216997" cy="426517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4895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licht groen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5000"/>
          </a:blip>
          <a:srcRect l="29190" b="23608"/>
          <a:stretch/>
        </p:blipFill>
        <p:spPr>
          <a:xfrm>
            <a:off x="0" y="5586152"/>
            <a:ext cx="12191998" cy="127184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232F726-73E8-B0F1-1F72-0AB21D0BB7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11" name="Picture 10" descr="A blue and orange logo&#10;&#10;Description automatically generated">
            <a:extLst>
              <a:ext uri="{FF2B5EF4-FFF2-40B4-BE49-F238E27FC236}">
                <a16:creationId xmlns:a16="http://schemas.microsoft.com/office/drawing/2014/main" id="{00A3FA90-2BC1-9EB9-D888-D9680972346E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ACFA4ADF-44D7-656A-5BE4-7DD5558BDB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2E6EE49C-C8EA-0E0F-E1B4-7CE45B46AA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84302" y="1767329"/>
            <a:ext cx="4996497" cy="426517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74522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licht groen_2 kolom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5000"/>
          </a:blip>
          <a:srcRect l="29190" b="23608"/>
          <a:stretch/>
        </p:blipFill>
        <p:spPr>
          <a:xfrm>
            <a:off x="0" y="5586152"/>
            <a:ext cx="12191998" cy="127184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232F726-73E8-B0F1-1F72-0AB21D0BB7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11" name="Picture 10" descr="A blue and orange logo&#10;&#10;Description automatically generated">
            <a:extLst>
              <a:ext uri="{FF2B5EF4-FFF2-40B4-BE49-F238E27FC236}">
                <a16:creationId xmlns:a16="http://schemas.microsoft.com/office/drawing/2014/main" id="{00A3FA90-2BC1-9EB9-D888-D9680972346E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091B0FC3-7FD4-443D-9AB4-1CD60A9870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F2CEC100-D92F-3A59-778D-E9F3F9234A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4303" y="1766888"/>
            <a:ext cx="4970462" cy="4265612"/>
          </a:xfrm>
        </p:spPr>
        <p:txBody>
          <a:bodyPr anchor="ctr" anchorCtr="0">
            <a:normAutofit/>
          </a:bodyPr>
          <a:lstStyle>
            <a:lvl1pPr algn="ctr">
              <a:defRPr sz="1800" b="0" i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31790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A403A55-6DAC-579D-8F08-E4DDD633256E}"/>
              </a:ext>
            </a:extLst>
          </p:cNvPr>
          <p:cNvSpPr/>
          <p:nvPr userDrawn="1"/>
        </p:nvSpPr>
        <p:spPr>
          <a:xfrm>
            <a:off x="0" y="0"/>
            <a:ext cx="5705980" cy="6858000"/>
          </a:xfrm>
          <a:custGeom>
            <a:avLst/>
            <a:gdLst>
              <a:gd name="connsiteX0" fmla="*/ 0 w 5738648"/>
              <a:gd name="connsiteY0" fmla="*/ 0 h 6858000"/>
              <a:gd name="connsiteX1" fmla="*/ 5738648 w 5738648"/>
              <a:gd name="connsiteY1" fmla="*/ 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66854"/>
              <a:gd name="connsiteY0" fmla="*/ 0 h 6858000"/>
              <a:gd name="connsiteX1" fmla="*/ 4803228 w 5766854"/>
              <a:gd name="connsiteY1" fmla="*/ 10510 h 6858000"/>
              <a:gd name="connsiteX2" fmla="*/ 5202621 w 5766854"/>
              <a:gd name="connsiteY2" fmla="*/ 956441 h 6858000"/>
              <a:gd name="connsiteX3" fmla="*/ 5738648 w 5766854"/>
              <a:gd name="connsiteY3" fmla="*/ 6858000 h 6858000"/>
              <a:gd name="connsiteX4" fmla="*/ 0 w 5766854"/>
              <a:gd name="connsiteY4" fmla="*/ 6858000 h 6858000"/>
              <a:gd name="connsiteX5" fmla="*/ 0 w 5766854"/>
              <a:gd name="connsiteY5" fmla="*/ 0 h 6858000"/>
              <a:gd name="connsiteX0" fmla="*/ 0 w 5705980"/>
              <a:gd name="connsiteY0" fmla="*/ 0 h 6858000"/>
              <a:gd name="connsiteX1" fmla="*/ 4803228 w 5705980"/>
              <a:gd name="connsiteY1" fmla="*/ 10510 h 6858000"/>
              <a:gd name="connsiteX2" fmla="*/ 5202621 w 5705980"/>
              <a:gd name="connsiteY2" fmla="*/ 956441 h 6858000"/>
              <a:gd name="connsiteX3" fmla="*/ 5591503 w 5705980"/>
              <a:gd name="connsiteY3" fmla="*/ 6858000 h 6858000"/>
              <a:gd name="connsiteX4" fmla="*/ 0 w 5705980"/>
              <a:gd name="connsiteY4" fmla="*/ 6858000 h 6858000"/>
              <a:gd name="connsiteX5" fmla="*/ 0 w 57059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5980" h="6858000">
                <a:moveTo>
                  <a:pt x="0" y="0"/>
                </a:moveTo>
                <a:lnTo>
                  <a:pt x="4803228" y="10510"/>
                </a:lnTo>
                <a:cubicBezTo>
                  <a:pt x="4834759" y="224220"/>
                  <a:pt x="5171090" y="742731"/>
                  <a:pt x="5202621" y="956441"/>
                </a:cubicBezTo>
                <a:cubicBezTo>
                  <a:pt x="6169573" y="3932620"/>
                  <a:pt x="5412827" y="4890814"/>
                  <a:pt x="559150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F668B1-6292-ED19-E646-C5CDB0A565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042" y="1626919"/>
            <a:ext cx="4549731" cy="1920621"/>
          </a:xfrm>
        </p:spPr>
        <p:txBody>
          <a:bodyPr anchor="b">
            <a:normAutofit/>
          </a:bodyPr>
          <a:lstStyle>
            <a:lvl1pPr algn="l">
              <a:defRPr sz="40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Title</a:t>
            </a:r>
            <a:endParaRPr lang="nl-NL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1D84A81-F6D8-A76E-6D0D-40F5181031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6042" y="3611261"/>
            <a:ext cx="4549731" cy="610193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</a:t>
            </a:r>
            <a:endParaRPr lang="nl-NL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8FE13F5-C67F-EE10-23A6-1538348E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17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2"/>
                </a:solidFill>
                <a:latin typeface="Fira Sans" panose="020B05030500000200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08/02/2024</a:t>
            </a:r>
            <a:endParaRPr lang="en-NL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0FE8A2-451E-3908-9F56-658E22E9D5E5}"/>
              </a:ext>
            </a:extLst>
          </p:cNvPr>
          <p:cNvSpPr/>
          <p:nvPr userDrawn="1"/>
        </p:nvSpPr>
        <p:spPr>
          <a:xfrm>
            <a:off x="6206454" y="0"/>
            <a:ext cx="5985546" cy="6858000"/>
          </a:xfrm>
          <a:prstGeom prst="rect">
            <a:avLst/>
          </a:prstGeom>
          <a:solidFill>
            <a:schemeClr val="accent1">
              <a:alpha val="2045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B24C0-BCE4-D32E-E722-F6FBD8D9BA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6200000">
            <a:off x="2581939" y="1821116"/>
            <a:ext cx="6857999" cy="3215767"/>
          </a:xfrm>
          <a:prstGeom prst="rect">
            <a:avLst/>
          </a:prstGeom>
        </p:spPr>
      </p:pic>
      <p:pic>
        <p:nvPicPr>
          <p:cNvPr id="7" name="Picture 6" descr="A blue and orange logo&#10;&#10;Description automatically generated">
            <a:extLst>
              <a:ext uri="{FF2B5EF4-FFF2-40B4-BE49-F238E27FC236}">
                <a16:creationId xmlns:a16="http://schemas.microsoft.com/office/drawing/2014/main" id="{98BB33BC-66AD-BC3B-8250-C230F2927D19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3073305" cy="118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17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CC438A9-A7F2-0B4A-2F95-6A917604C3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0645" y="0"/>
            <a:ext cx="6651356" cy="6858000"/>
          </a:xfrm>
        </p:spPr>
        <p:txBody>
          <a:bodyPr anchor="ctr">
            <a:normAutofit/>
          </a:bodyPr>
          <a:lstStyle>
            <a:lvl1pPr algn="ctr">
              <a:defRPr sz="1800" b="0" i="0">
                <a:solidFill>
                  <a:schemeClr val="accent1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865B5F27-3ABC-DF6C-15E9-6A878C5FFE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9" y="2053524"/>
            <a:ext cx="4683742" cy="4287641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C73CFA-5155-4C4E-EA06-4E958C1FCF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4683742" cy="125049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</a:t>
            </a:r>
            <a:br>
              <a:rPr lang="nl-NL" noProof="0" dirty="0"/>
            </a:br>
            <a:r>
              <a:rPr lang="nl-NL" noProof="0" dirty="0"/>
              <a:t>die maximaal over drie regels loopt </a:t>
            </a:r>
          </a:p>
        </p:txBody>
      </p:sp>
    </p:spTree>
    <p:extLst>
      <p:ext uri="{BB962C8B-B14F-4D97-AF65-F5344CB8AC3E}">
        <p14:creationId xmlns:p14="http://schemas.microsoft.com/office/powerpoint/2010/main" val="1688556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B21E867-57AB-43BA-EFDD-DB606DB24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042" y="960699"/>
            <a:ext cx="5331219" cy="1177322"/>
          </a:xfrm>
        </p:spPr>
        <p:txBody>
          <a:bodyPr anchor="b" anchorCtr="0">
            <a:normAutofit/>
          </a:bodyPr>
          <a:lstStyle>
            <a:lvl1pPr algn="l">
              <a:defRPr sz="40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Title</a:t>
            </a:r>
            <a:endParaRPr lang="nl-NL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543C713-9DA2-F34D-F0ED-A604B28906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6042" y="2326511"/>
            <a:ext cx="6060424" cy="3705989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2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2619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A403A55-6DAC-579D-8F08-E4DDD633256E}"/>
              </a:ext>
            </a:extLst>
          </p:cNvPr>
          <p:cNvSpPr/>
          <p:nvPr userDrawn="1"/>
        </p:nvSpPr>
        <p:spPr>
          <a:xfrm>
            <a:off x="0" y="0"/>
            <a:ext cx="5705980" cy="6858000"/>
          </a:xfrm>
          <a:custGeom>
            <a:avLst/>
            <a:gdLst>
              <a:gd name="connsiteX0" fmla="*/ 0 w 5738648"/>
              <a:gd name="connsiteY0" fmla="*/ 0 h 6858000"/>
              <a:gd name="connsiteX1" fmla="*/ 5738648 w 5738648"/>
              <a:gd name="connsiteY1" fmla="*/ 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66854"/>
              <a:gd name="connsiteY0" fmla="*/ 0 h 6858000"/>
              <a:gd name="connsiteX1" fmla="*/ 4803228 w 5766854"/>
              <a:gd name="connsiteY1" fmla="*/ 10510 h 6858000"/>
              <a:gd name="connsiteX2" fmla="*/ 5202621 w 5766854"/>
              <a:gd name="connsiteY2" fmla="*/ 956441 h 6858000"/>
              <a:gd name="connsiteX3" fmla="*/ 5738648 w 5766854"/>
              <a:gd name="connsiteY3" fmla="*/ 6858000 h 6858000"/>
              <a:gd name="connsiteX4" fmla="*/ 0 w 5766854"/>
              <a:gd name="connsiteY4" fmla="*/ 6858000 h 6858000"/>
              <a:gd name="connsiteX5" fmla="*/ 0 w 5766854"/>
              <a:gd name="connsiteY5" fmla="*/ 0 h 6858000"/>
              <a:gd name="connsiteX0" fmla="*/ 0 w 5705980"/>
              <a:gd name="connsiteY0" fmla="*/ 0 h 6858000"/>
              <a:gd name="connsiteX1" fmla="*/ 4803228 w 5705980"/>
              <a:gd name="connsiteY1" fmla="*/ 10510 h 6858000"/>
              <a:gd name="connsiteX2" fmla="*/ 5202621 w 5705980"/>
              <a:gd name="connsiteY2" fmla="*/ 956441 h 6858000"/>
              <a:gd name="connsiteX3" fmla="*/ 5591503 w 5705980"/>
              <a:gd name="connsiteY3" fmla="*/ 6858000 h 6858000"/>
              <a:gd name="connsiteX4" fmla="*/ 0 w 5705980"/>
              <a:gd name="connsiteY4" fmla="*/ 6858000 h 6858000"/>
              <a:gd name="connsiteX5" fmla="*/ 0 w 57059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5980" h="6858000">
                <a:moveTo>
                  <a:pt x="0" y="0"/>
                </a:moveTo>
                <a:lnTo>
                  <a:pt x="4803228" y="10510"/>
                </a:lnTo>
                <a:cubicBezTo>
                  <a:pt x="4834759" y="224220"/>
                  <a:pt x="5171090" y="742731"/>
                  <a:pt x="5202621" y="956441"/>
                </a:cubicBezTo>
                <a:cubicBezTo>
                  <a:pt x="6169573" y="3932620"/>
                  <a:pt x="5412827" y="4890814"/>
                  <a:pt x="559150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F668B1-6292-ED19-E646-C5CDB0A565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042" y="1626919"/>
            <a:ext cx="4549731" cy="1920621"/>
          </a:xfrm>
        </p:spPr>
        <p:txBody>
          <a:bodyPr anchor="b">
            <a:normAutofit/>
          </a:bodyPr>
          <a:lstStyle>
            <a:lvl1pPr algn="l">
              <a:defRPr sz="40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Title</a:t>
            </a:r>
            <a:endParaRPr lang="nl-NL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1D84A81-F6D8-A76E-6D0D-40F5181031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6042" y="3611261"/>
            <a:ext cx="4549731" cy="610193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</a:t>
            </a:r>
            <a:endParaRPr lang="nl-NL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8FE13F5-C67F-EE10-23A6-1538348E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17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2"/>
                </a:solidFill>
                <a:latin typeface="Fira Sans" panose="020B05030500000200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08/02/2024</a:t>
            </a:r>
            <a:endParaRPr lang="en-NL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0FE8A2-451E-3908-9F56-658E22E9D5E5}"/>
              </a:ext>
            </a:extLst>
          </p:cNvPr>
          <p:cNvSpPr/>
          <p:nvPr userDrawn="1"/>
        </p:nvSpPr>
        <p:spPr>
          <a:xfrm>
            <a:off x="6206454" y="0"/>
            <a:ext cx="5985546" cy="6858000"/>
          </a:xfrm>
          <a:prstGeom prst="rect">
            <a:avLst/>
          </a:prstGeom>
          <a:solidFill>
            <a:schemeClr val="accent1">
              <a:alpha val="2045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pic>
        <p:nvPicPr>
          <p:cNvPr id="7" name="Picture 6" descr="A blue and orange logo&#10;&#10;Description automatically generated">
            <a:extLst>
              <a:ext uri="{FF2B5EF4-FFF2-40B4-BE49-F238E27FC236}">
                <a16:creationId xmlns:a16="http://schemas.microsoft.com/office/drawing/2014/main" id="{98BB33BC-66AD-BC3B-8250-C230F2927D19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073305" cy="11886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CF5D9E-254D-CC74-E19A-24E4077FDE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 rot="16200000">
            <a:off x="2581939" y="1821116"/>
            <a:ext cx="6857999" cy="321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062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A403A55-6DAC-579D-8F08-E4DDD633256E}"/>
              </a:ext>
            </a:extLst>
          </p:cNvPr>
          <p:cNvSpPr/>
          <p:nvPr userDrawn="1"/>
        </p:nvSpPr>
        <p:spPr>
          <a:xfrm>
            <a:off x="0" y="0"/>
            <a:ext cx="5705980" cy="6858000"/>
          </a:xfrm>
          <a:custGeom>
            <a:avLst/>
            <a:gdLst>
              <a:gd name="connsiteX0" fmla="*/ 0 w 5738648"/>
              <a:gd name="connsiteY0" fmla="*/ 0 h 6858000"/>
              <a:gd name="connsiteX1" fmla="*/ 5738648 w 5738648"/>
              <a:gd name="connsiteY1" fmla="*/ 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738648 w 5738648"/>
              <a:gd name="connsiteY2" fmla="*/ 6858000 h 6858000"/>
              <a:gd name="connsiteX3" fmla="*/ 0 w 5738648"/>
              <a:gd name="connsiteY3" fmla="*/ 6858000 h 6858000"/>
              <a:gd name="connsiteX4" fmla="*/ 0 w 5738648"/>
              <a:gd name="connsiteY4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38648"/>
              <a:gd name="connsiteY0" fmla="*/ 0 h 6858000"/>
              <a:gd name="connsiteX1" fmla="*/ 4803228 w 5738648"/>
              <a:gd name="connsiteY1" fmla="*/ 10510 h 6858000"/>
              <a:gd name="connsiteX2" fmla="*/ 5202621 w 5738648"/>
              <a:gd name="connsiteY2" fmla="*/ 956441 h 6858000"/>
              <a:gd name="connsiteX3" fmla="*/ 5738648 w 5738648"/>
              <a:gd name="connsiteY3" fmla="*/ 6858000 h 6858000"/>
              <a:gd name="connsiteX4" fmla="*/ 0 w 5738648"/>
              <a:gd name="connsiteY4" fmla="*/ 6858000 h 6858000"/>
              <a:gd name="connsiteX5" fmla="*/ 0 w 5738648"/>
              <a:gd name="connsiteY5" fmla="*/ 0 h 6858000"/>
              <a:gd name="connsiteX0" fmla="*/ 0 w 5766854"/>
              <a:gd name="connsiteY0" fmla="*/ 0 h 6858000"/>
              <a:gd name="connsiteX1" fmla="*/ 4803228 w 5766854"/>
              <a:gd name="connsiteY1" fmla="*/ 10510 h 6858000"/>
              <a:gd name="connsiteX2" fmla="*/ 5202621 w 5766854"/>
              <a:gd name="connsiteY2" fmla="*/ 956441 h 6858000"/>
              <a:gd name="connsiteX3" fmla="*/ 5738648 w 5766854"/>
              <a:gd name="connsiteY3" fmla="*/ 6858000 h 6858000"/>
              <a:gd name="connsiteX4" fmla="*/ 0 w 5766854"/>
              <a:gd name="connsiteY4" fmla="*/ 6858000 h 6858000"/>
              <a:gd name="connsiteX5" fmla="*/ 0 w 5766854"/>
              <a:gd name="connsiteY5" fmla="*/ 0 h 6858000"/>
              <a:gd name="connsiteX0" fmla="*/ 0 w 5705980"/>
              <a:gd name="connsiteY0" fmla="*/ 0 h 6858000"/>
              <a:gd name="connsiteX1" fmla="*/ 4803228 w 5705980"/>
              <a:gd name="connsiteY1" fmla="*/ 10510 h 6858000"/>
              <a:gd name="connsiteX2" fmla="*/ 5202621 w 5705980"/>
              <a:gd name="connsiteY2" fmla="*/ 956441 h 6858000"/>
              <a:gd name="connsiteX3" fmla="*/ 5591503 w 5705980"/>
              <a:gd name="connsiteY3" fmla="*/ 6858000 h 6858000"/>
              <a:gd name="connsiteX4" fmla="*/ 0 w 5705980"/>
              <a:gd name="connsiteY4" fmla="*/ 6858000 h 6858000"/>
              <a:gd name="connsiteX5" fmla="*/ 0 w 57059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5980" h="6858000">
                <a:moveTo>
                  <a:pt x="0" y="0"/>
                </a:moveTo>
                <a:lnTo>
                  <a:pt x="4803228" y="10510"/>
                </a:lnTo>
                <a:cubicBezTo>
                  <a:pt x="4834759" y="224220"/>
                  <a:pt x="5171090" y="742731"/>
                  <a:pt x="5202621" y="956441"/>
                </a:cubicBezTo>
                <a:cubicBezTo>
                  <a:pt x="6169573" y="3932620"/>
                  <a:pt x="5412827" y="4890814"/>
                  <a:pt x="559150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F668B1-6292-ED19-E646-C5CDB0A565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042" y="1626919"/>
            <a:ext cx="4549731" cy="1920621"/>
          </a:xfrm>
        </p:spPr>
        <p:txBody>
          <a:bodyPr anchor="b">
            <a:normAutofit/>
          </a:bodyPr>
          <a:lstStyle>
            <a:lvl1pPr algn="l">
              <a:defRPr sz="40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Title</a:t>
            </a:r>
            <a:endParaRPr lang="nl-NL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1D84A81-F6D8-A76E-6D0D-40F5181031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6042" y="3611261"/>
            <a:ext cx="4549731" cy="610193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</a:t>
            </a:r>
            <a:endParaRPr lang="nl-NL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8FE13F5-C67F-EE10-23A6-1538348E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17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2"/>
                </a:solidFill>
                <a:latin typeface="Fira Sans" panose="020B05030500000200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08/02/2024</a:t>
            </a:r>
            <a:endParaRPr lang="en-NL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0FE8A2-451E-3908-9F56-658E22E9D5E5}"/>
              </a:ext>
            </a:extLst>
          </p:cNvPr>
          <p:cNvSpPr/>
          <p:nvPr userDrawn="1"/>
        </p:nvSpPr>
        <p:spPr>
          <a:xfrm>
            <a:off x="6206454" y="0"/>
            <a:ext cx="5985546" cy="6858000"/>
          </a:xfrm>
          <a:prstGeom prst="rect">
            <a:avLst/>
          </a:prstGeom>
          <a:solidFill>
            <a:schemeClr val="accent1">
              <a:alpha val="2045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pic>
        <p:nvPicPr>
          <p:cNvPr id="7" name="Picture 6" descr="A blue and orange logo&#10;&#10;Description automatically generated">
            <a:extLst>
              <a:ext uri="{FF2B5EF4-FFF2-40B4-BE49-F238E27FC236}">
                <a16:creationId xmlns:a16="http://schemas.microsoft.com/office/drawing/2014/main" id="{98BB33BC-66AD-BC3B-8250-C230F2927D19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073305" cy="11886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E51E5A-692D-3AEB-28A5-4E95828BA9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 rot="16200000">
            <a:off x="2581938" y="1821116"/>
            <a:ext cx="6858001" cy="321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13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blauw_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1000"/>
          </a:blip>
          <a:srcRect l="29190" b="23608"/>
          <a:stretch/>
        </p:blipFill>
        <p:spPr>
          <a:xfrm>
            <a:off x="0" y="5586153"/>
            <a:ext cx="12192000" cy="1271846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D6804EF-6E8D-D88A-A6A5-540F5B9E54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9216997" cy="426517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6B20B-048F-FFA0-7730-9AC4F3B785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C1225C57-D1F2-3DE5-71FB-6FCA321ADFC3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75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blauw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1000"/>
          </a:blip>
          <a:srcRect l="29190" b="23608"/>
          <a:stretch/>
        </p:blipFill>
        <p:spPr>
          <a:xfrm>
            <a:off x="0" y="5586153"/>
            <a:ext cx="12192000" cy="1271846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D6804EF-6E8D-D88A-A6A5-540F5B9E54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6B20B-048F-FFA0-7730-9AC4F3B785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C1225C57-D1F2-3DE5-71FB-6FCA321ADFC3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72BE2426-352C-DC50-1904-B312F9417D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84302" y="1767329"/>
            <a:ext cx="4996497" cy="426517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18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blauw_1 kollm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1000"/>
          </a:blip>
          <a:srcRect l="29190" b="23608"/>
          <a:stretch/>
        </p:blipFill>
        <p:spPr>
          <a:xfrm>
            <a:off x="0" y="5586152"/>
            <a:ext cx="12192000" cy="1271847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D6804EF-6E8D-D88A-A6A5-540F5B9E54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6B20B-048F-FFA0-7730-9AC4F3B785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C1225C57-D1F2-3DE5-71FB-6FCA321ADFC3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E7FAD75F-9C96-3094-D759-7350233529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4303" y="1766888"/>
            <a:ext cx="4970462" cy="4265612"/>
          </a:xfrm>
        </p:spPr>
        <p:txBody>
          <a:bodyPr anchor="ctr" anchorCtr="0">
            <a:normAutofit/>
          </a:bodyPr>
          <a:lstStyle>
            <a:lvl1pPr algn="ctr">
              <a:defRPr sz="1800" b="0" i="0">
                <a:solidFill>
                  <a:schemeClr val="tx2"/>
                </a:solidFill>
                <a:latin typeface="Fira Sans" panose="020B0503050000020004" pitchFamily="34" charset="0"/>
                <a:ea typeface="Helvetica Neue Light" panose="02000403000000020004" pitchFamily="2" charset="0"/>
              </a:defRPr>
            </a:lvl1pPr>
          </a:lstStyle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772056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oranje_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DB2EA-949C-0B99-04AB-5BF3E9EEBE7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12000"/>
          </a:blip>
          <a:srcRect l="29190" b="23608"/>
          <a:stretch/>
        </p:blipFill>
        <p:spPr>
          <a:xfrm>
            <a:off x="1" y="5594465"/>
            <a:ext cx="12191999" cy="12635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056DA98-5986-1FDB-B44C-F5D81AEACA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BBC18484-C252-C4F3-4645-1B7849031E46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BDB0AC5-DD18-0128-131E-84781DC86E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9216997" cy="426517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61791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slide_oranje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056DA98-5986-1FDB-B44C-F5D81AEACA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9" y="516834"/>
            <a:ext cx="9216997" cy="957673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tx2"/>
                </a:solidFill>
                <a:latin typeface="Bree Serif" panose="02000503040000020004" pitchFamily="2" charset="77"/>
                <a:cs typeface="Calibri" panose="020F0502020204030204" pitchFamily="34" charset="0"/>
              </a:defRPr>
            </a:lvl1pPr>
          </a:lstStyle>
          <a:p>
            <a:r>
              <a:rPr lang="nl-NL" noProof="0" dirty="0"/>
              <a:t>Hier kan een titel staan die maximaal </a:t>
            </a:r>
            <a:br>
              <a:rPr lang="nl-NL" noProof="0" dirty="0"/>
            </a:br>
            <a:r>
              <a:rPr lang="nl-NL" noProof="0" dirty="0"/>
              <a:t>over twee regels loopt </a:t>
            </a:r>
          </a:p>
        </p:txBody>
      </p: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BBC18484-C252-C4F3-4645-1B7849031E46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570203" y="0"/>
            <a:ext cx="2311831" cy="894123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BD618CD7-2CA1-EEFB-0D15-9EA731A26B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767329"/>
            <a:ext cx="5165725" cy="4265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A8AAD527-B33D-5B0F-1B34-02E5A48AD2E1}"/>
              </a:ext>
            </a:extLst>
          </p:cNvPr>
          <p:cNvPicPr>
            <a:picLocks/>
          </p:cNvPicPr>
          <p:nvPr userDrawn="1"/>
        </p:nvPicPr>
        <p:blipFill rotWithShape="1">
          <a:blip r:embed="rId3">
            <a:alphaModFix amt="12000"/>
          </a:blip>
          <a:srcRect l="29190" b="23608"/>
          <a:stretch/>
        </p:blipFill>
        <p:spPr>
          <a:xfrm>
            <a:off x="1" y="5586153"/>
            <a:ext cx="12191999" cy="1271847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EC8EEA5C-8F19-E6D7-FB7A-A8BFDFE9F7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84302" y="1767329"/>
            <a:ext cx="4996497" cy="426517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Fira Sans" panose="020B05030500000200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4064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D6762F-249A-81DE-6EFD-266A0688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D2B6A-6010-5205-08B8-B03AB1E50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03EB8-FB9F-DA56-FB7B-37A0BCC51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r>
              <a:rPr lang="en-US" dirty="0"/>
              <a:t>08/02/2024</a:t>
            </a:r>
            <a:endParaRPr lang="en-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C309B-0C23-5440-1B09-850782089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endParaRPr lang="en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6D449-FFB3-1022-2F57-87E8C1C2D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7FB8D-FABC-D944-9A67-8F5CA858E701}" type="slidenum">
              <a:rPr lang="en-NL" smtClean="0"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7521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4" r:id="rId4"/>
    <p:sldLayoutId id="2147483656" r:id="rId5"/>
    <p:sldLayoutId id="2147483666" r:id="rId6"/>
    <p:sldLayoutId id="2147483667" r:id="rId7"/>
    <p:sldLayoutId id="2147483659" r:id="rId8"/>
    <p:sldLayoutId id="2147483668" r:id="rId9"/>
    <p:sldLayoutId id="2147483669" r:id="rId10"/>
    <p:sldLayoutId id="2147483660" r:id="rId11"/>
    <p:sldLayoutId id="2147483671" r:id="rId12"/>
    <p:sldLayoutId id="2147483670" r:id="rId13"/>
    <p:sldLayoutId id="2147483661" r:id="rId14"/>
    <p:sldLayoutId id="2147483672" r:id="rId15"/>
    <p:sldLayoutId id="2147483675" r:id="rId16"/>
    <p:sldLayoutId id="2147483657" r:id="rId17"/>
    <p:sldLayoutId id="2147483673" r:id="rId18"/>
    <p:sldLayoutId id="2147483674" r:id="rId19"/>
    <p:sldLayoutId id="2147483665" r:id="rId20"/>
    <p:sldLayoutId id="2147483658" r:id="rId2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ree Serif" panose="02000503040000020004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8.png@01DA449F.7F2A5320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3B61A-5FF0-3D60-7385-43482EEBB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80537B2-4E9B-9702-6265-122FC09A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042" y="1626919"/>
            <a:ext cx="3421825" cy="1920621"/>
          </a:xfrm>
        </p:spPr>
        <p:txBody>
          <a:bodyPr/>
          <a:lstStyle/>
          <a:p>
            <a:pPr algn="ctr"/>
            <a:r>
              <a:rPr lang="nl-NL"/>
              <a:t>Wijkplatform Kootwijk</a:t>
            </a:r>
            <a:endParaRPr lang="en-NL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F044FEA7-56C0-C4B5-A09C-37A501421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042" y="3611261"/>
            <a:ext cx="4549731" cy="3001206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26 september 2024</a:t>
            </a:r>
          </a:p>
          <a:p>
            <a:endParaRPr lang="nl-NL" dirty="0"/>
          </a:p>
          <a:p>
            <a:r>
              <a:rPr lang="nl-NL" dirty="0"/>
              <a:t>Dorpsplan Gebiedsagenda</a:t>
            </a:r>
          </a:p>
          <a:p>
            <a:endParaRPr lang="en-NL" dirty="0">
              <a:solidFill>
                <a:schemeClr val="tx1"/>
              </a:solidFill>
              <a:latin typeface="Fira Sans regular" panose="020B05030500000200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E9020-D7A2-7C15-339B-103DF6CE9F8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08/02/2024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55076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8E8AC-9FF1-4690-93F6-0ADC66B09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37658EDA-D7DA-0338-725C-C7A9D5327A66}"/>
              </a:ext>
            </a:extLst>
          </p:cNvPr>
          <p:cNvSpPr txBox="1">
            <a:spLocks/>
          </p:cNvSpPr>
          <p:nvPr/>
        </p:nvSpPr>
        <p:spPr>
          <a:xfrm>
            <a:off x="1343689" y="3168449"/>
            <a:ext cx="4003589" cy="320451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600" b="1" dirty="0">
                <a:solidFill>
                  <a:schemeClr val="accent2"/>
                </a:solidFill>
                <a:latin typeface="Bree Serif" panose="02000503040000020004" pitchFamily="2" charset="77"/>
                <a:ea typeface="+mj-ea"/>
                <a:cs typeface="Calibri" panose="020F0502020204030204" pitchFamily="34" charset="0"/>
              </a:rPr>
              <a:t>Michel ten Vaarwerk</a:t>
            </a:r>
            <a:br>
              <a:rPr lang="nl-NL" sz="1600" dirty="0">
                <a:solidFill>
                  <a:srgbClr val="0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en-GB" sz="1500" dirty="0">
                <a:latin typeface="Fira Sans regular" panose="020B0503050000020004" pitchFamily="34" charset="0"/>
                <a:ea typeface="Helvetica Neue Light" panose="02000403000000020004" pitchFamily="2" charset="0"/>
              </a:rPr>
              <a:t>06  25024082</a:t>
            </a:r>
            <a:br>
              <a:rPr lang="en-GB" sz="1500" dirty="0">
                <a:latin typeface="Fira Sans regular" panose="020B0503050000020004" pitchFamily="34" charset="0"/>
                <a:ea typeface="Helvetica Neue Light" panose="02000403000000020004" pitchFamily="2" charset="0"/>
              </a:rPr>
            </a:br>
            <a:r>
              <a:rPr lang="en-GB" sz="1500" dirty="0">
                <a:latin typeface="Fira Sans regular" panose="020B0503050000020004" pitchFamily="34" charset="0"/>
                <a:ea typeface="Helvetica Neue Light" panose="02000403000000020004" pitchFamily="2" charset="0"/>
              </a:rPr>
              <a:t>m.tenvaarwerk@barneveld.nl </a:t>
            </a:r>
            <a:br>
              <a:rPr lang="nl-NL" sz="1600" dirty="0">
                <a:solidFill>
                  <a:srgbClr val="0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endParaRPr lang="nl-NL" sz="1600" dirty="0">
              <a:solidFill>
                <a:srgbClr val="0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NL" sz="1600" b="1" dirty="0">
                <a:solidFill>
                  <a:schemeClr val="accent2"/>
                </a:solidFill>
                <a:latin typeface="Bree Serif" panose="02000503040000020004" pitchFamily="2" charset="77"/>
                <a:ea typeface="+mj-ea"/>
                <a:cs typeface="Calibri" panose="020F0502020204030204" pitchFamily="34" charset="0"/>
              </a:rPr>
              <a:t>Adres</a:t>
            </a:r>
            <a:br>
              <a:rPr lang="nl-NL" sz="1600" dirty="0">
                <a:solidFill>
                  <a:srgbClr val="0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nl-NL" sz="1500" dirty="0">
                <a:solidFill>
                  <a:srgbClr val="000000"/>
                </a:solidFill>
                <a:latin typeface="Fira Sans regular" panose="020B0503050000020004" pitchFamily="34" charset="0"/>
                <a:ea typeface="Helvetica Neue Light" panose="02000403000000020004" pitchFamily="2" charset="0"/>
              </a:rPr>
              <a:t>Raadhuisplein 2, </a:t>
            </a:r>
            <a:br>
              <a:rPr lang="nl-NL" sz="1500" dirty="0">
                <a:solidFill>
                  <a:srgbClr val="000000"/>
                </a:solidFill>
                <a:latin typeface="Fira Sans regular" panose="020B0503050000020004" pitchFamily="34" charset="0"/>
                <a:ea typeface="Helvetica Neue Light" panose="02000403000000020004" pitchFamily="2" charset="0"/>
              </a:rPr>
            </a:br>
            <a:r>
              <a:rPr lang="nl-NL" sz="1500" dirty="0">
                <a:solidFill>
                  <a:srgbClr val="000000"/>
                </a:solidFill>
                <a:latin typeface="Fira Sans regular" panose="020B0503050000020004" pitchFamily="34" charset="0"/>
                <a:ea typeface="Helvetica Neue Light" panose="02000403000000020004" pitchFamily="2" charset="0"/>
              </a:rPr>
              <a:t>3771 ER Barneveld</a:t>
            </a:r>
            <a:br>
              <a:rPr lang="nl-NL" sz="1600" dirty="0">
                <a:solidFill>
                  <a:srgbClr val="0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endParaRPr lang="nl-NL" sz="1600" dirty="0">
              <a:solidFill>
                <a:srgbClr val="0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NL" sz="1600" b="1" dirty="0">
                <a:solidFill>
                  <a:schemeClr val="accent2"/>
                </a:solidFill>
                <a:latin typeface="Bree Serif" panose="02000503040000020004" pitchFamily="2" charset="77"/>
                <a:ea typeface="+mj-ea"/>
                <a:cs typeface="Calibri" panose="020F0502020204030204" pitchFamily="34" charset="0"/>
              </a:rPr>
              <a:t>Website</a:t>
            </a:r>
            <a:br>
              <a:rPr lang="nl-NL" sz="1600" dirty="0">
                <a:solidFill>
                  <a:srgbClr val="0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nl-NL" sz="1500" dirty="0">
                <a:solidFill>
                  <a:srgbClr val="000000"/>
                </a:solidFill>
                <a:latin typeface="Fira Sans regular" panose="020B0503050000020004" pitchFamily="34" charset="0"/>
                <a:ea typeface="Helvetica Neue Light" panose="02000403000000020004" pitchFamily="2" charset="0"/>
              </a:rPr>
              <a:t>www.</a:t>
            </a:r>
            <a:r>
              <a:rPr lang="en-GB" sz="1500" dirty="0" err="1">
                <a:latin typeface="Fira Sans regular" panose="020B0503050000020004" pitchFamily="34" charset="0"/>
                <a:ea typeface="Helvetica Neue Light" panose="02000403000000020004" pitchFamily="2" charset="0"/>
              </a:rPr>
              <a:t>barneveld.nl</a:t>
            </a:r>
            <a:endParaRPr lang="nl-NL" sz="1500" dirty="0">
              <a:latin typeface="Fira Sans regular" panose="020B0503050000020004" pitchFamily="34" charset="0"/>
              <a:ea typeface="Helvetica Neue Light" panose="02000403000000020004" pitchFamily="2" charset="0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C508931A-C9B8-0B23-B82E-9BA4FA6FB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82" y="4305443"/>
            <a:ext cx="444500" cy="393700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C5B788B9-F5A1-FC69-1983-765838A85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432" y="3257225"/>
            <a:ext cx="406400" cy="406400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CCA10482-F0EA-2901-7725-A3A005956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432" y="5401700"/>
            <a:ext cx="425450" cy="33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45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065E6D-4B93-FF36-AAB8-4135ACE903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9" y="1767329"/>
            <a:ext cx="9144528" cy="42651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Dorpsplan ontwikkeld, en gepresenteerd door KV. Toetsingskader voor gemeente.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Concrete wensen / doelen geformuleerd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Het wijkplatform heeft vernieuwde vorm gekregen.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493B8A-008F-13C0-00D7-F7BD120E94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dirty="0"/>
              <a:t>Proces tot nu toe</a:t>
            </a:r>
          </a:p>
        </p:txBody>
      </p:sp>
    </p:spTree>
    <p:extLst>
      <p:ext uri="{BB962C8B-B14F-4D97-AF65-F5344CB8AC3E}">
        <p14:creationId xmlns:p14="http://schemas.microsoft.com/office/powerpoint/2010/main" val="200324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07149051-28F3-5A51-984C-7CF346C920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9EE4D6F-B0AF-1536-0F34-9420DB8D61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05734C-7155-1754-2BD2-70B8E0D240C3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080" y="697585"/>
            <a:ext cx="8682087" cy="5429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08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C5D31A2-D1D4-16B2-43F6-FFE3FE3234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Kootwijk Vooruit</a:t>
            </a:r>
          </a:p>
          <a:p>
            <a:r>
              <a:rPr lang="nl-NL" dirty="0"/>
              <a:t>Werkgroep Verkeer</a:t>
            </a:r>
          </a:p>
          <a:p>
            <a:r>
              <a:rPr lang="nl-NL" dirty="0"/>
              <a:t>Kootwijk Groen</a:t>
            </a:r>
          </a:p>
          <a:p>
            <a:r>
              <a:rPr lang="nl-NL" dirty="0"/>
              <a:t>Kootwijk energie neutraal</a:t>
            </a:r>
          </a:p>
          <a:p>
            <a:r>
              <a:rPr lang="nl-NL" dirty="0"/>
              <a:t>OKO</a:t>
            </a:r>
          </a:p>
          <a:p>
            <a:r>
              <a:rPr lang="nl-NL" dirty="0"/>
              <a:t>Theater op ‘t Zand</a:t>
            </a:r>
          </a:p>
          <a:p>
            <a:r>
              <a:rPr lang="nl-NL" dirty="0"/>
              <a:t>Kunst in Kootwijk </a:t>
            </a:r>
          </a:p>
          <a:p>
            <a:r>
              <a:rPr lang="nl-NL" dirty="0"/>
              <a:t>Werkgroep Biodiversiteit</a:t>
            </a:r>
          </a:p>
          <a:p>
            <a:r>
              <a:rPr lang="nl-NL" dirty="0" err="1"/>
              <a:t>Kerkendel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604EDF1-4030-EA79-8ACA-7655267F3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800" dirty="0"/>
              <a:t>Afvaardigingen van initiatieven in de kerngroep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32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F3C2FDEC-1488-ADFC-3E04-85A0823C0E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sz="2400" dirty="0"/>
              <a:t>Snelheid buiten de bebouwde kom.</a:t>
            </a:r>
          </a:p>
          <a:p>
            <a:r>
              <a:rPr lang="nl-NL" sz="2400" dirty="0"/>
              <a:t>Doorgaand vrachtverkeer.</a:t>
            </a:r>
          </a:p>
          <a:p>
            <a:r>
              <a:rPr lang="nl-NL" sz="2400" dirty="0"/>
              <a:t>Verkeersbordenoverschot.</a:t>
            </a:r>
          </a:p>
          <a:p>
            <a:r>
              <a:rPr lang="nl-NL" sz="2400" dirty="0"/>
              <a:t>Schoolgaande jeugd.</a:t>
            </a:r>
          </a:p>
          <a:p>
            <a:r>
              <a:rPr lang="nl-NL" sz="2400" dirty="0"/>
              <a:t>Grote groepen toeristisch verkeer.</a:t>
            </a:r>
          </a:p>
          <a:p>
            <a:r>
              <a:rPr lang="nl-NL" sz="2400" dirty="0"/>
              <a:t>Opnieuw gesprekken opstarten werkgroep verkeer.</a:t>
            </a:r>
          </a:p>
          <a:p>
            <a:endParaRPr lang="nl-NL" sz="2400" dirty="0"/>
          </a:p>
          <a:p>
            <a:r>
              <a:rPr lang="nl-NL" sz="2400" dirty="0"/>
              <a:t>Werkgroep verkeer en Parkeren – </a:t>
            </a:r>
            <a:r>
              <a:rPr lang="nl-NL" sz="2400" dirty="0" err="1"/>
              <a:t>afd</a:t>
            </a:r>
            <a:r>
              <a:rPr lang="nl-NL" sz="2400" dirty="0"/>
              <a:t> Verkeer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D02BDBD-8974-4E00-930B-D2EBAEBF72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400" dirty="0"/>
              <a:t>Verkeer</a:t>
            </a:r>
          </a:p>
        </p:txBody>
      </p:sp>
    </p:spTree>
    <p:extLst>
      <p:ext uri="{BB962C8B-B14F-4D97-AF65-F5344CB8AC3E}">
        <p14:creationId xmlns:p14="http://schemas.microsoft.com/office/powerpoint/2010/main" val="383817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900231A8-19E3-8A7F-E785-25349DA1C3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Optimaliseren 30 km zone</a:t>
            </a:r>
          </a:p>
          <a:p>
            <a:r>
              <a:rPr lang="nl-NL" sz="2800" dirty="0"/>
              <a:t>Verkeerssnelheid verlagen</a:t>
            </a:r>
          </a:p>
          <a:p>
            <a:r>
              <a:rPr lang="nl-NL" sz="2800" dirty="0"/>
              <a:t>Biodiversiteit verhogen</a:t>
            </a:r>
          </a:p>
          <a:p>
            <a:r>
              <a:rPr lang="nl-NL" sz="2800" dirty="0"/>
              <a:t>Waterbeheer </a:t>
            </a:r>
          </a:p>
          <a:p>
            <a:r>
              <a:rPr lang="nl-NL" sz="2800" dirty="0"/>
              <a:t>Parkeren</a:t>
            </a:r>
          </a:p>
          <a:p>
            <a:r>
              <a:rPr lang="nl-NL" sz="2800" dirty="0"/>
              <a:t>Sluipverkeer / autoluw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Initiatief fase – Financiën  : KV en Gebiedsregisseur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555A18-C628-41BC-F3D7-77D35D429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sz="3600" dirty="0"/>
              <a:t>Revitalisering “de Brink</a:t>
            </a:r>
            <a:r>
              <a:rPr lang="nl-N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22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CE381AF5-8A99-B63D-958A-F3D0A49FD5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2800" dirty="0"/>
          </a:p>
          <a:p>
            <a:r>
              <a:rPr lang="nl-NL" sz="2800" dirty="0"/>
              <a:t>Zonne energie</a:t>
            </a:r>
          </a:p>
          <a:p>
            <a:r>
              <a:rPr lang="nl-NL" sz="2800" dirty="0"/>
              <a:t>Opslag stroom (huishoudens / dorp)</a:t>
            </a:r>
          </a:p>
          <a:p>
            <a:r>
              <a:rPr lang="nl-NL" sz="2800" dirty="0"/>
              <a:t>Elektrificeren van huishoudens</a:t>
            </a:r>
          </a:p>
          <a:p>
            <a:r>
              <a:rPr lang="nl-NL" sz="2800" dirty="0"/>
              <a:t>Ontzien </a:t>
            </a:r>
            <a:r>
              <a:rPr lang="nl-NL" sz="2800" dirty="0" err="1"/>
              <a:t>electriciteitsnetwerk</a:t>
            </a:r>
            <a:r>
              <a:rPr lang="nl-NL" sz="2800" dirty="0"/>
              <a:t> 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De werkgroep samen met de afdeling Duurzaam gemeente.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323D8DF-88D2-627E-AB29-D4774D3B0C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600" dirty="0"/>
              <a:t>Kootwijk Energie Neutraal</a:t>
            </a:r>
          </a:p>
        </p:txBody>
      </p:sp>
    </p:spTree>
    <p:extLst>
      <p:ext uri="{BB962C8B-B14F-4D97-AF65-F5344CB8AC3E}">
        <p14:creationId xmlns:p14="http://schemas.microsoft.com/office/powerpoint/2010/main" val="276321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3F4BBD7-CDB0-6C90-71E4-4CC57A7540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sz="2400" dirty="0"/>
              <a:t>Dorpshuis			: KV – </a:t>
            </a:r>
            <a:r>
              <a:rPr lang="nl-NL" sz="2400" dirty="0" err="1"/>
              <a:t>gebiedsregiseur</a:t>
            </a:r>
            <a:endParaRPr lang="nl-NL" sz="2400" dirty="0"/>
          </a:p>
          <a:p>
            <a:r>
              <a:rPr lang="nl-NL" sz="2400" dirty="0"/>
              <a:t>Blad en snoeiafval		: </a:t>
            </a:r>
            <a:r>
              <a:rPr lang="nl-NL" sz="2400" dirty="0" err="1"/>
              <a:t>Werkgr</a:t>
            </a:r>
            <a:r>
              <a:rPr lang="nl-NL" sz="2400" dirty="0"/>
              <a:t> Groen – </a:t>
            </a:r>
            <a:r>
              <a:rPr lang="nl-NL" sz="2400" dirty="0" err="1"/>
              <a:t>Afd</a:t>
            </a:r>
            <a:r>
              <a:rPr lang="nl-NL" sz="2400" dirty="0"/>
              <a:t> Afval </a:t>
            </a:r>
          </a:p>
          <a:p>
            <a:r>
              <a:rPr lang="nl-NL" sz="2400" dirty="0"/>
              <a:t>Huisartsenpost			: Petra – </a:t>
            </a:r>
            <a:r>
              <a:rPr lang="nl-NL" sz="2400" dirty="0" err="1"/>
              <a:t>Afd</a:t>
            </a:r>
            <a:r>
              <a:rPr lang="nl-NL" sz="2400" dirty="0"/>
              <a:t> sociaal domein</a:t>
            </a:r>
          </a:p>
          <a:p>
            <a:r>
              <a:rPr lang="nl-NL" sz="2400" dirty="0"/>
              <a:t>Woningbouw oriëntatiefase	: KV – </a:t>
            </a:r>
            <a:r>
              <a:rPr lang="nl-NL" sz="2400" dirty="0" err="1"/>
              <a:t>gebiedsregiseur</a:t>
            </a:r>
            <a:endParaRPr lang="nl-NL" sz="2400" dirty="0"/>
          </a:p>
          <a:p>
            <a:r>
              <a:rPr lang="nl-NL" sz="2400" dirty="0"/>
              <a:t>Berkenhorst			: KV - </a:t>
            </a:r>
            <a:r>
              <a:rPr lang="nl-NL" sz="2400" dirty="0" err="1"/>
              <a:t>Afd</a:t>
            </a:r>
            <a:r>
              <a:rPr lang="nl-NL" sz="2400" dirty="0"/>
              <a:t> leefomgeving</a:t>
            </a:r>
          </a:p>
          <a:p>
            <a:r>
              <a:rPr lang="nl-NL" sz="2400" dirty="0"/>
              <a:t>Economie / Ondernemen	: OKO -  </a:t>
            </a:r>
            <a:r>
              <a:rPr lang="nl-NL" sz="2400" dirty="0" err="1"/>
              <a:t>Afd</a:t>
            </a:r>
            <a:r>
              <a:rPr lang="nl-NL" sz="2400" dirty="0"/>
              <a:t> economie</a:t>
            </a:r>
          </a:p>
          <a:p>
            <a:pPr marL="0" indent="0">
              <a:buNone/>
            </a:pPr>
            <a:endParaRPr lang="nl-NL" sz="2400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34E2562-9A8D-A3DA-FA3B-09CE903A6F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600" dirty="0"/>
              <a:t>Losse onderwerpen</a:t>
            </a:r>
          </a:p>
        </p:txBody>
      </p:sp>
    </p:spTree>
    <p:extLst>
      <p:ext uri="{BB962C8B-B14F-4D97-AF65-F5344CB8AC3E}">
        <p14:creationId xmlns:p14="http://schemas.microsoft.com/office/powerpoint/2010/main" val="318674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43A86EA-DF6D-93B8-7FE5-C920568574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sz="2800" dirty="0"/>
              <a:t>Contacten aangaan / versterken werkgroepen – gemeente</a:t>
            </a:r>
          </a:p>
          <a:p>
            <a:r>
              <a:rPr lang="nl-NL" sz="2800" dirty="0"/>
              <a:t>Kootwijk (pilot) in het kader van beleid “Samenwerken met dorpen en Wijken”</a:t>
            </a:r>
          </a:p>
          <a:p>
            <a:r>
              <a:rPr lang="nl-NL" sz="2800" dirty="0"/>
              <a:t>Voortzetten Kerngroep – aansluiten wethouder</a:t>
            </a:r>
          </a:p>
          <a:p>
            <a:r>
              <a:rPr lang="nl-NL" sz="2800" dirty="0"/>
              <a:t>Tot verdere mooie resultaten komen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F9B7CF0-8ABB-AF6B-6854-A5DC1B615A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dirty="0"/>
              <a:t>Komende tijd</a:t>
            </a:r>
          </a:p>
        </p:txBody>
      </p:sp>
    </p:spTree>
    <p:extLst>
      <p:ext uri="{BB962C8B-B14F-4D97-AF65-F5344CB8AC3E}">
        <p14:creationId xmlns:p14="http://schemas.microsoft.com/office/powerpoint/2010/main" val="147536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rneveld Kleuren">
      <a:dk1>
        <a:srgbClr val="000000"/>
      </a:dk1>
      <a:lt1>
        <a:srgbClr val="FFFFFF"/>
      </a:lt1>
      <a:dk2>
        <a:srgbClr val="007479"/>
      </a:dk2>
      <a:lt2>
        <a:srgbClr val="E7E6E6"/>
      </a:lt2>
      <a:accent1>
        <a:srgbClr val="007479"/>
      </a:accent1>
      <a:accent2>
        <a:srgbClr val="ED7D31"/>
      </a:accent2>
      <a:accent3>
        <a:srgbClr val="FFCD03"/>
      </a:accent3>
      <a:accent4>
        <a:srgbClr val="43A7DE"/>
      </a:accent4>
      <a:accent5>
        <a:srgbClr val="9EC043"/>
      </a:accent5>
      <a:accent6>
        <a:srgbClr val="002776"/>
      </a:accent6>
      <a:hlink>
        <a:srgbClr val="007479"/>
      </a:hlink>
      <a:folHlink>
        <a:srgbClr val="ED7D3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D6E94750BC141A830A40222BFEF3B" ma:contentTypeVersion="15" ma:contentTypeDescription="Een nieuw document maken." ma:contentTypeScope="" ma:versionID="85b2546f70cab70244dfd8bc47377289">
  <xsd:schema xmlns:xsd="http://www.w3.org/2001/XMLSchema" xmlns:xs="http://www.w3.org/2001/XMLSchema" xmlns:p="http://schemas.microsoft.com/office/2006/metadata/properties" xmlns:ns2="92e7d4b6-8e95-4296-aa15-9c07eb79f440" xmlns:ns3="46157429-4ead-4dea-8aa2-26a9c90d8980" targetNamespace="http://schemas.microsoft.com/office/2006/metadata/properties" ma:root="true" ma:fieldsID="08b7e1ec4b8eaeae49ea4c0aaa90747e" ns2:_="" ns3:_="">
    <xsd:import namespace="92e7d4b6-8e95-4296-aa15-9c07eb79f440"/>
    <xsd:import namespace="46157429-4ead-4dea-8aa2-26a9c90d89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7d4b6-8e95-4296-aa15-9c07eb79f4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57429-4ead-4dea-8aa2-26a9c90d898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F781D1-6708-43C5-AC2A-A1F19C4F29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7d4b6-8e95-4296-aa15-9c07eb79f440"/>
    <ds:schemaRef ds:uri="46157429-4ead-4dea-8aa2-26a9c90d8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75DEC8-0F79-4B35-A181-D832EB88B7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Bree Serif</vt:lpstr>
      <vt:lpstr>Fira Sans regular</vt:lpstr>
      <vt:lpstr>Arial</vt:lpstr>
      <vt:lpstr>Calibri</vt:lpstr>
      <vt:lpstr>Fira Sans</vt:lpstr>
      <vt:lpstr>Helvetica Neue Light</vt:lpstr>
      <vt:lpstr>Office Theme</vt:lpstr>
      <vt:lpstr>Wijkplatform Kootwijk</vt:lpstr>
      <vt:lpstr>Proces tot nu toe</vt:lpstr>
      <vt:lpstr>PowerPoint Presentation</vt:lpstr>
      <vt:lpstr>Afvaardigingen van initiatieven in de kerngroep</vt:lpstr>
      <vt:lpstr>Verkeer</vt:lpstr>
      <vt:lpstr>Revitalisering “de Brink”</vt:lpstr>
      <vt:lpstr>Kootwijk Energie Neutraal</vt:lpstr>
      <vt:lpstr>Losse onderwerpen</vt:lpstr>
      <vt:lpstr>Komende tijd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Cinema</dc:creator>
  <cp:lastModifiedBy>Elske Hetebrij</cp:lastModifiedBy>
  <cp:revision>25</cp:revision>
  <dcterms:created xsi:type="dcterms:W3CDTF">2024-02-08T14:46:27Z</dcterms:created>
  <dcterms:modified xsi:type="dcterms:W3CDTF">2024-12-02T19:31:38Z</dcterms:modified>
</cp:coreProperties>
</file>